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61" r:id="rId4"/>
    <p:sldId id="262" r:id="rId5"/>
    <p:sldId id="263" r:id="rId6"/>
    <p:sldId id="284" r:id="rId7"/>
    <p:sldId id="264" r:id="rId8"/>
    <p:sldId id="285" r:id="rId9"/>
    <p:sldId id="266" r:id="rId10"/>
    <p:sldId id="265" r:id="rId11"/>
    <p:sldId id="286" r:id="rId12"/>
    <p:sldId id="267" r:id="rId13"/>
    <p:sldId id="268" r:id="rId14"/>
    <p:sldId id="287" r:id="rId15"/>
    <p:sldId id="282" r:id="rId16"/>
    <p:sldId id="271" r:id="rId17"/>
    <p:sldId id="288" r:id="rId18"/>
    <p:sldId id="295" r:id="rId19"/>
    <p:sldId id="292" r:id="rId20"/>
    <p:sldId id="293" r:id="rId21"/>
    <p:sldId id="294" r:id="rId22"/>
    <p:sldId id="283" r:id="rId23"/>
    <p:sldId id="272" r:id="rId24"/>
    <p:sldId id="273" r:id="rId25"/>
    <p:sldId id="274" r:id="rId26"/>
    <p:sldId id="289" r:id="rId27"/>
    <p:sldId id="275" r:id="rId28"/>
    <p:sldId id="276" r:id="rId29"/>
    <p:sldId id="277" r:id="rId30"/>
    <p:sldId id="280" r:id="rId31"/>
    <p:sldId id="279" r:id="rId32"/>
    <p:sldId id="290" r:id="rId33"/>
    <p:sldId id="278" r:id="rId34"/>
    <p:sldId id="291" r:id="rId35"/>
    <p:sldId id="281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0F45"/>
    <a:srgbClr val="EF81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6" d="100"/>
          <a:sy n="76" d="100"/>
        </p:scale>
        <p:origin x="-1206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24B99-BAD9-4E24-BE0A-FF384703E2AB}" type="datetimeFigureOut">
              <a:rPr lang="ru-RU" smtClean="0"/>
              <a:t>18.10.2018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EE435-7A94-43BF-9296-2B737B2F07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56478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24B99-BAD9-4E24-BE0A-FF384703E2AB}" type="datetimeFigureOut">
              <a:rPr lang="ru-RU" smtClean="0"/>
              <a:t>18.10.2018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EE435-7A94-43BF-9296-2B737B2F07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17518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24B99-BAD9-4E24-BE0A-FF384703E2AB}" type="datetimeFigureOut">
              <a:rPr lang="ru-RU" smtClean="0"/>
              <a:t>18.10.2018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EE435-7A94-43BF-9296-2B737B2F07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5204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24B99-BAD9-4E24-BE0A-FF384703E2AB}" type="datetimeFigureOut">
              <a:rPr lang="ru-RU" smtClean="0"/>
              <a:t>18.10.2018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EE435-7A94-43BF-9296-2B737B2F07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12707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24B99-BAD9-4E24-BE0A-FF384703E2AB}" type="datetimeFigureOut">
              <a:rPr lang="ru-RU" smtClean="0"/>
              <a:t>18.10.2018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EE435-7A94-43BF-9296-2B737B2F07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08337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24B99-BAD9-4E24-BE0A-FF384703E2AB}" type="datetimeFigureOut">
              <a:rPr lang="ru-RU" smtClean="0"/>
              <a:t>18.10.2018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EE435-7A94-43BF-9296-2B737B2F07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5929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24B99-BAD9-4E24-BE0A-FF384703E2AB}" type="datetimeFigureOut">
              <a:rPr lang="ru-RU" smtClean="0"/>
              <a:t>18.10.2018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EE435-7A94-43BF-9296-2B737B2F07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0666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24B99-BAD9-4E24-BE0A-FF384703E2AB}" type="datetimeFigureOut">
              <a:rPr lang="ru-RU" smtClean="0"/>
              <a:t>18.10.2018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EE435-7A94-43BF-9296-2B737B2F07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63226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24B99-BAD9-4E24-BE0A-FF384703E2AB}" type="datetimeFigureOut">
              <a:rPr lang="ru-RU" smtClean="0"/>
              <a:t>18.10.2018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EE435-7A94-43BF-9296-2B737B2F07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8443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24B99-BAD9-4E24-BE0A-FF384703E2AB}" type="datetimeFigureOut">
              <a:rPr lang="ru-RU" smtClean="0"/>
              <a:t>18.10.2018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EE435-7A94-43BF-9296-2B737B2F07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0969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24B99-BAD9-4E24-BE0A-FF384703E2AB}" type="datetimeFigureOut">
              <a:rPr lang="ru-RU" smtClean="0"/>
              <a:t>18.10.2018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EE435-7A94-43BF-9296-2B737B2F07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6393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724B99-BAD9-4E24-BE0A-FF384703E2AB}" type="datetimeFigureOut">
              <a:rPr lang="ru-RU" smtClean="0"/>
              <a:t>18.10.2018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AEE435-7A94-43BF-9296-2B737B2F07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8902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347673" y="4259259"/>
            <a:ext cx="4448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«Безопасная </a:t>
            </a:r>
            <a:r>
              <a:rPr lang="ru-RU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перевозка </a:t>
            </a:r>
            <a:r>
              <a:rPr lang="ru-RU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детей»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820766" y="4673644"/>
            <a:ext cx="35024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Семинар для педагогов и родителей</a:t>
            </a:r>
            <a:endParaRPr lang="ru-RU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6099" y="1219576"/>
            <a:ext cx="3039683" cy="3039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932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Картинки по запросу тахограф междугородний автобус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298" y="2874224"/>
            <a:ext cx="2787722" cy="186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625672" y="3894759"/>
            <a:ext cx="529562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**</a:t>
            </a:r>
            <a:r>
              <a:rPr lang="ru-RU" sz="1400" i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Тахо́граф</a:t>
            </a:r>
            <a:r>
              <a:rPr lang="ru-RU" sz="14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— контрольное устройство, устанавливаемое на борту автотранспортных средств. Предназначено для регистрации скорости, режима труда, отдыха водителей и членов экипажа.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93794" y="592697"/>
            <a:ext cx="33618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Выбор подрядчика</a:t>
            </a:r>
            <a:endParaRPr lang="ru-RU" sz="2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3794" y="1297708"/>
            <a:ext cx="648011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 что обратить внимание в транспорте? </a:t>
            </a:r>
          </a:p>
          <a:p>
            <a:endParaRPr lang="ru-RU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14308" indent="-214308">
              <a:buFont typeface="Arial" panose="020B0604020202020204" pitchFamily="34" charset="0"/>
              <a:buChar char="•"/>
            </a:pP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Регистрационные номера должны быть на желтом фоне;</a:t>
            </a:r>
          </a:p>
          <a:p>
            <a:pPr marL="214308" indent="-214308">
              <a:buFont typeface="Arial" panose="020B0604020202020204" pitchFamily="34" charset="0"/>
              <a:buChar char="•"/>
            </a:pP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Указаны номера мест в автобусе;</a:t>
            </a:r>
          </a:p>
          <a:p>
            <a:pPr marL="214308" indent="-214308">
              <a:buFont typeface="Arial" panose="020B0604020202020204" pitchFamily="34" charset="0"/>
              <a:buChar char="•"/>
            </a:pP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Указатели аварийных выходов;</a:t>
            </a:r>
          </a:p>
          <a:p>
            <a:pPr marL="214308" indent="-214308">
              <a:buFont typeface="Arial" panose="020B0604020202020204" pitchFamily="34" charset="0"/>
              <a:buChar char="•"/>
            </a:pP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Наличие ремней безопасности и </a:t>
            </a:r>
            <a:r>
              <a:rPr lang="ru-RU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тахографа</a:t>
            </a: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** и системы GLONAS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;</a:t>
            </a:r>
            <a:endParaRPr lang="ru-RU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14308" indent="-214308">
              <a:buFont typeface="Arial" panose="020B0604020202020204" pitchFamily="34" charset="0"/>
              <a:buChar char="•"/>
            </a:pP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Ограничение скорости не более 60 км/ч.</a:t>
            </a:r>
          </a:p>
        </p:txBody>
      </p:sp>
    </p:spTree>
    <p:extLst>
      <p:ext uri="{BB962C8B-B14F-4D97-AF65-F5344CB8AC3E}">
        <p14:creationId xmlns:p14="http://schemas.microsoft.com/office/powerpoint/2010/main" val="1837959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641" y="1226632"/>
            <a:ext cx="7042718" cy="3969835"/>
          </a:xfrm>
          <a:prstGeom prst="rect">
            <a:avLst/>
          </a:prstGeom>
          <a:effectLst>
            <a:softEdge rad="101600"/>
          </a:effectLst>
        </p:spPr>
      </p:pic>
      <p:sp>
        <p:nvSpPr>
          <p:cNvPr id="5" name="TextBox 4"/>
          <p:cNvSpPr txBox="1"/>
          <p:nvPr/>
        </p:nvSpPr>
        <p:spPr>
          <a:xfrm>
            <a:off x="393794" y="592697"/>
            <a:ext cx="42931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Оформление документов</a:t>
            </a:r>
            <a:endParaRPr lang="ru-RU" sz="2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8322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67075" y="1186196"/>
            <a:ext cx="6290204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Подразумевает наличие следующих документов (п. 4 Пост. № 1177):</a:t>
            </a:r>
          </a:p>
          <a:p>
            <a:endParaRPr lang="ru-RU" sz="16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14308" indent="-214308">
              <a:buFont typeface="Wingdings" panose="05000000000000000000" pitchFamily="2" charset="2"/>
              <a:buChar char="Ø"/>
            </a:pP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Договор фрахтования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;</a:t>
            </a:r>
            <a:endParaRPr lang="ru-RU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14308" indent="-214308">
              <a:buFont typeface="Wingdings" panose="05000000000000000000" pitchFamily="2" charset="2"/>
              <a:buChar char="Ø"/>
            </a:pP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Список сопровождающих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6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(по одному сопровождающему на каждую дверь автобуса)</a:t>
            </a:r>
            <a:endParaRPr lang="en-US" sz="1600" i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14308" indent="-214308">
              <a:buFont typeface="Wingdings" panose="05000000000000000000" pitchFamily="2" charset="2"/>
              <a:buChar char="Ø"/>
            </a:pP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</a:t>
            </a: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писок детей </a:t>
            </a:r>
            <a:r>
              <a:rPr lang="ru-RU" sz="16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(с ФИО и возрастом каждого ребенка)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;</a:t>
            </a:r>
            <a:endParaRPr lang="ru-RU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14308" indent="-214308">
              <a:buFont typeface="Wingdings" panose="05000000000000000000" pitchFamily="2" charset="2"/>
              <a:buChar char="Ø"/>
            </a:pP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Документ, содержащий сведения о водителе </a:t>
            </a:r>
            <a:r>
              <a:rPr lang="ru-RU" sz="16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(его могут проверить на маршруте инспекторы ГИБДД)</a:t>
            </a:r>
            <a:r>
              <a:rPr lang="en-US" sz="16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;</a:t>
            </a:r>
            <a:endParaRPr lang="ru-RU" sz="1600" i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14308" indent="-214308">
              <a:buFont typeface="Wingdings" panose="05000000000000000000" pitchFamily="2" charset="2"/>
              <a:buChar char="Ø"/>
            </a:pP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Документ, содержащий порядок посадки детей в автобус </a:t>
            </a:r>
            <a:r>
              <a:rPr lang="ru-RU" sz="16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(при организованной перевозке групп детей заключается договор фрахтования на перевозку определенного круга лиц (по списку пассажиров))</a:t>
            </a:r>
            <a:r>
              <a:rPr lang="en-US" sz="16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;</a:t>
            </a:r>
          </a:p>
          <a:p>
            <a:pPr marL="214308" indent="-214308">
              <a:buFont typeface="Wingdings" panose="05000000000000000000" pitchFamily="2" charset="2"/>
              <a:buChar char="Ø"/>
            </a:pP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Сведения о медработнике </a:t>
            </a:r>
            <a:r>
              <a:rPr lang="ru-RU" sz="16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(если маршрут более </a:t>
            </a:r>
            <a:r>
              <a:rPr lang="en-US" sz="16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</a:t>
            </a:r>
            <a:r>
              <a:rPr lang="ru-RU" sz="16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часов)</a:t>
            </a:r>
            <a:r>
              <a:rPr lang="en-US" sz="16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;</a:t>
            </a:r>
            <a:endParaRPr lang="ru-RU" sz="1600" i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14308" indent="-214308">
              <a:buFont typeface="Wingdings" panose="05000000000000000000" pitchFamily="2" charset="2"/>
              <a:buChar char="Ø"/>
            </a:pP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Заявка на сопровождение Госавтоинспекцией МВД.</a:t>
            </a:r>
          </a:p>
          <a:p>
            <a:pPr marL="214308" indent="-214308">
              <a:buFont typeface="Arial" panose="020B0604020202020204" pitchFamily="34" charset="0"/>
              <a:buChar char="•"/>
            </a:pPr>
            <a:endParaRPr lang="ru-RU" sz="1200" i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26" name="Picture 2" descr="ÐÐ°ÑÑÐ¸Ð½ÐºÐ¸ Ð¿Ð¾ Ð·Ð°Ð¿ÑÐ¾ÑÑ Ð¾ÑÐ¾ÑÐ¼Ð»ÐµÐ½Ð¸Ðµ Ð´Ð¾ÐºÑÐ¼ÐµÐ½ÑÐ¾Ð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3893" y="1950488"/>
            <a:ext cx="2551641" cy="253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93794" y="592697"/>
            <a:ext cx="42931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Оформление документов</a:t>
            </a:r>
            <a:endParaRPr lang="ru-RU" sz="2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11161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498"/>
          <a:stretch/>
        </p:blipFill>
        <p:spPr bwMode="auto">
          <a:xfrm>
            <a:off x="5796488" y="1940826"/>
            <a:ext cx="3347512" cy="2419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93794" y="1175043"/>
            <a:ext cx="648011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Условия рассмотрения заявки на сопровождение Госавтоинспекцией МВД:</a:t>
            </a:r>
          </a:p>
          <a:p>
            <a:endParaRPr lang="ru-RU" sz="16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14308" indent="-214308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Возможность передвижения транспортных средств без осуществления дополнительных мероприятий по обеспечению безопасности дорожного движения;</a:t>
            </a:r>
          </a:p>
          <a:p>
            <a:pPr marL="214308" indent="-214308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Оптимальность предлагаемого маршрута и графика следования исходя из интенсивности движения и соответствия дорожных условий требованиям безопасности;</a:t>
            </a:r>
          </a:p>
          <a:p>
            <a:pPr marL="214308" indent="-214308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Возможность использования альтернативных видов транспорта для перевозки;</a:t>
            </a:r>
          </a:p>
          <a:p>
            <a:pPr marL="214308" indent="-214308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Необходимость временного ограничения или прекращения движения транспортных средств на участках дорог общего пользования.</a:t>
            </a:r>
            <a:endParaRPr lang="ru-RU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3794" y="592697"/>
            <a:ext cx="42931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Оформление документов</a:t>
            </a:r>
            <a:endParaRPr lang="ru-RU" sz="2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9058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06"/>
          <a:stretch/>
        </p:blipFill>
        <p:spPr>
          <a:xfrm>
            <a:off x="1374902" y="1207042"/>
            <a:ext cx="6394195" cy="4089787"/>
          </a:xfrm>
          <a:prstGeom prst="rect">
            <a:avLst/>
          </a:prstGeom>
          <a:effectLst>
            <a:softEdge rad="101600"/>
          </a:effectLst>
        </p:spPr>
      </p:pic>
      <p:sp>
        <p:nvSpPr>
          <p:cNvPr id="5" name="TextBox 4"/>
          <p:cNvSpPr txBox="1"/>
          <p:nvPr/>
        </p:nvSpPr>
        <p:spPr>
          <a:xfrm>
            <a:off x="393794" y="592697"/>
            <a:ext cx="51507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Инструктаж в течение поездки</a:t>
            </a:r>
            <a:endParaRPr lang="ru-RU" sz="2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1459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67075" y="1253102"/>
            <a:ext cx="79694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Обучающиеся при проведении инструктажа обязаны выполнять следующие требования: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67076" y="2018659"/>
            <a:ext cx="7806768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08" indent="-214308">
              <a:buFont typeface="Arial" panose="020B0604020202020204" pitchFamily="34" charset="0"/>
              <a:buChar char="•"/>
            </a:pP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Вести себя спокойно, сдержанно, внимательно осматривать, слушать, не перебегать беспорядочно от одного экспоната к другому;</a:t>
            </a:r>
          </a:p>
          <a:p>
            <a:pPr marL="214308" indent="-214308">
              <a:buFont typeface="Arial" panose="020B0604020202020204" pitchFamily="34" charset="0"/>
              <a:buChar char="•"/>
            </a:pP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Без разрешения ничего не трогать;</a:t>
            </a:r>
          </a:p>
          <a:p>
            <a:pPr marL="214308" indent="-214308">
              <a:buFont typeface="Arial" panose="020B0604020202020204" pitchFamily="34" charset="0"/>
              <a:buChar char="•"/>
            </a:pP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Громко не разговаривать;</a:t>
            </a:r>
          </a:p>
          <a:p>
            <a:pPr marL="214308" indent="-214308">
              <a:buFont typeface="Arial" panose="020B0604020202020204" pitchFamily="34" charset="0"/>
              <a:buChar char="•"/>
            </a:pP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Не забыть поблагодарить экскурсовода;</a:t>
            </a:r>
          </a:p>
          <a:p>
            <a:pPr marL="214308" indent="-214308">
              <a:buFont typeface="Arial" panose="020B0604020202020204" pitchFamily="34" charset="0"/>
              <a:buChar char="•"/>
            </a:pP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Одежда и обувь не стесняет движения и соответствующую сезону и погоде;</a:t>
            </a:r>
          </a:p>
          <a:p>
            <a:pPr marL="214308" indent="-214308">
              <a:buFont typeface="Arial" panose="020B0604020202020204" pitchFamily="34" charset="0"/>
              <a:buChar char="•"/>
            </a:pP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При движении обучающиеся не должны нарушать построения группы: не перебегать, не обгонять товарищей, не кричать, не толкаться;</a:t>
            </a:r>
          </a:p>
          <a:p>
            <a:pPr marL="214308" indent="-214308">
              <a:buFont typeface="Arial" panose="020B0604020202020204" pitchFamily="34" charset="0"/>
              <a:buChar char="•"/>
            </a:pP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Своевременно информировать педагога об ухудшении состояния здоровья или травмах;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3794" y="592697"/>
            <a:ext cx="84032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Инструктаж о дисциплине и уровне ответственности</a:t>
            </a:r>
            <a:endParaRPr lang="ru-RU" sz="2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7930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3794" y="1434028"/>
            <a:ext cx="5635902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08" indent="-214308">
              <a:buFont typeface="Wingdings" panose="05000000000000000000" pitchFamily="2" charset="2"/>
              <a:buChar char="Ø"/>
            </a:pP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Обучающиеся обязаны знать и соблюдать расписание движения автобуса, находиться на установленной остановке школьного автобуса в указанное в графике время;</a:t>
            </a:r>
          </a:p>
          <a:p>
            <a:pPr marL="214308" indent="-214308">
              <a:buFont typeface="Wingdings" panose="05000000000000000000" pitchFamily="2" charset="2"/>
              <a:buChar char="Ø"/>
            </a:pP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Донести до каждого, что безопасность — это коллективная задача, достижимая вкладом каждого;</a:t>
            </a:r>
          </a:p>
          <a:p>
            <a:pPr marL="214308" indent="-214308">
              <a:buFont typeface="Wingdings" panose="05000000000000000000" pitchFamily="2" charset="2"/>
              <a:buChar char="Ø"/>
            </a:pP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Неукоснительное следование требованиям сопровождающих лиц;</a:t>
            </a:r>
          </a:p>
          <a:p>
            <a:pPr marL="214308" indent="-214308">
              <a:buFont typeface="Wingdings" panose="05000000000000000000" pitchFamily="2" charset="2"/>
              <a:buChar char="Ø"/>
            </a:pP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Поставьте детям задачу присматривать за тем, кто сидит рядом, парная ответственность;</a:t>
            </a:r>
          </a:p>
          <a:p>
            <a:pPr marL="214308" indent="-214308">
              <a:buFont typeface="Wingdings" panose="05000000000000000000" pitchFamily="2" charset="2"/>
              <a:buChar char="Ø"/>
            </a:pP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Уходить по окончании экскурсии, дождавшись разрешения педагога.</a:t>
            </a:r>
          </a:p>
        </p:txBody>
      </p:sp>
      <p:pic>
        <p:nvPicPr>
          <p:cNvPr id="3074" name="Picture 2" descr="ÐÐ°ÑÑÐ¸Ð½ÐºÐ¸ Ð¿Ð¾ Ð·Ð°Ð¿ÑÐ¾ÑÑ Ð¸Ð½ÑÑÑÑÐºÑÐ°Ð¶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396"/>
          <a:stretch/>
        </p:blipFill>
        <p:spPr bwMode="auto">
          <a:xfrm>
            <a:off x="6111579" y="1803626"/>
            <a:ext cx="3032421" cy="2723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93794" y="592697"/>
            <a:ext cx="84032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Инструктаж о дисциплине и уровне ответственности</a:t>
            </a:r>
            <a:endParaRPr lang="ru-RU" sz="2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6485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97" t="21486" r="22871" b="4930"/>
          <a:stretch/>
        </p:blipFill>
        <p:spPr bwMode="auto">
          <a:xfrm>
            <a:off x="6027147" y="1962615"/>
            <a:ext cx="2883915" cy="2459983"/>
          </a:xfrm>
          <a:prstGeom prst="rect">
            <a:avLst/>
          </a:prstGeom>
          <a:noFill/>
          <a:effectLst>
            <a:softEdge rad="1016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93794" y="592697"/>
            <a:ext cx="63305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Инструктаж по отличительным знакам</a:t>
            </a:r>
            <a:endParaRPr lang="ru-RU" sz="2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93794" y="1282382"/>
            <a:ext cx="549405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08" indent="-214308">
              <a:buFont typeface="Arial" panose="020B0604020202020204" pitchFamily="34" charset="0"/>
              <a:buChar char="•"/>
            </a:pP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Яркая одежда со световозвращающими элементами поможет сопровождающим наблюдать за группой, а водителям вовремя распознать колонну;</a:t>
            </a:r>
          </a:p>
          <a:p>
            <a:pPr marL="214308" indent="-214308">
              <a:buFont typeface="Arial" panose="020B0604020202020204" pitchFamily="34" charset="0"/>
              <a:buChar char="•"/>
            </a:pPr>
            <a:endParaRPr lang="ru-RU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14308" indent="-214308">
              <a:buFont typeface="Arial" panose="020B0604020202020204" pitchFamily="34" charset="0"/>
              <a:buChar char="•"/>
            </a:pP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Придумайте тематические знаки отличия для детей сопряженные с общей тематикой (экскурсии, школы, увлечений) – мы получим отличительные знаки, которые будут хорошо видны;</a:t>
            </a:r>
          </a:p>
          <a:p>
            <a:pPr marL="214308" indent="-214308">
              <a:buFont typeface="Arial" panose="020B0604020202020204" pitchFamily="34" charset="0"/>
              <a:buChar char="•"/>
            </a:pPr>
            <a:endParaRPr lang="ru-RU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14308" indent="-214308">
              <a:buFont typeface="Arial" panose="020B0604020202020204" pitchFamily="34" charset="0"/>
              <a:buChar char="•"/>
            </a:pP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Подготовьте визитки для детей с личным номером телефона.</a:t>
            </a:r>
          </a:p>
        </p:txBody>
      </p:sp>
    </p:spTree>
    <p:extLst>
      <p:ext uri="{BB962C8B-B14F-4D97-AF65-F5344CB8AC3E}">
        <p14:creationId xmlns:p14="http://schemas.microsoft.com/office/powerpoint/2010/main" val="349852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3794" y="592697"/>
            <a:ext cx="34179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Туннельное зрение</a:t>
            </a:r>
            <a:endParaRPr lang="ru-RU" sz="2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206" y="1171806"/>
            <a:ext cx="6403588" cy="4269059"/>
          </a:xfrm>
          <a:prstGeom prst="rect">
            <a:avLst/>
          </a:prstGeom>
          <a:effectLst>
            <a:softEdge rad="101600"/>
          </a:effectLst>
        </p:spPr>
      </p:pic>
    </p:spTree>
    <p:extLst>
      <p:ext uri="{BB962C8B-B14F-4D97-AF65-F5344CB8AC3E}">
        <p14:creationId xmlns:p14="http://schemas.microsoft.com/office/powerpoint/2010/main" val="1859443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393794" y="2469438"/>
            <a:ext cx="4880733" cy="959561"/>
          </a:xfrm>
          <a:prstGeom prst="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93794" y="592697"/>
            <a:ext cx="34179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Туннельное зрение</a:t>
            </a:r>
            <a:endParaRPr lang="ru-RU" sz="2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3794" y="1434028"/>
            <a:ext cx="56359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До </a:t>
            </a: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7-8 лет у детей еще сохраняется «туннельное зрение». </a:t>
            </a:r>
            <a:endParaRPr lang="ru-RU" sz="16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14308" indent="-214308">
              <a:buFont typeface="Wingdings" panose="05000000000000000000" pitchFamily="2" charset="2"/>
              <a:buChar char="Ø"/>
            </a:pPr>
            <a:endParaRPr lang="ru-RU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78985" y="2484695"/>
            <a:ext cx="563590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Verdana" panose="020B0604030504040204" pitchFamily="34" charset="0"/>
                <a:ea typeface="Verdana" panose="020B0604030504040204" pitchFamily="34" charset="0"/>
              </a:rPr>
              <a:t>«Туннельное зрение» 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</a:rPr>
              <a:t>- это особое состояние, при котором весь мир для человека находится будто в туннеле. </a:t>
            </a:r>
            <a:endParaRPr lang="en-US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3794" y="3883517"/>
            <a:ext cx="580628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</a:rPr>
              <a:t>Внимание ребенка сконцентрировано на объектах, расположенных непосредственно перед ним, но он не видит, что происходит сбоку. </a:t>
            </a:r>
            <a:endParaRPr lang="ru-RU" sz="16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9333" y="572588"/>
            <a:ext cx="2644941" cy="1891133"/>
          </a:xfrm>
          <a:prstGeom prst="rect">
            <a:avLst/>
          </a:prstGeom>
          <a:effectLst>
            <a:outerShdw blurRad="101600" dist="50800" dir="5400000" algn="ctr" rotWithShape="0">
              <a:srgbClr val="000000">
                <a:alpha val="43137"/>
              </a:srgbClr>
            </a:outerShdw>
            <a:softEdge rad="1016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9332" y="3152433"/>
            <a:ext cx="2644941" cy="1891133"/>
          </a:xfrm>
          <a:prstGeom prst="rect">
            <a:avLst/>
          </a:prstGeom>
          <a:effectLst>
            <a:softEdge rad="101600"/>
          </a:effectLst>
        </p:spPr>
      </p:pic>
      <p:sp>
        <p:nvSpPr>
          <p:cNvPr id="13" name="Прямоугольник 12"/>
          <p:cNvSpPr/>
          <p:nvPr/>
        </p:nvSpPr>
        <p:spPr>
          <a:xfrm>
            <a:off x="6386020" y="2493819"/>
            <a:ext cx="173156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</a:rPr>
              <a:t>Обычное зрение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347351" y="5043566"/>
            <a:ext cx="199445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>
                <a:latin typeface="Verdana" panose="020B0604030504040204" pitchFamily="34" charset="0"/>
                <a:ea typeface="Verdana" panose="020B0604030504040204" pitchFamily="34" charset="0"/>
              </a:rPr>
              <a:t>Туннельное </a:t>
            </a: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</a:rPr>
              <a:t>зрение</a:t>
            </a:r>
          </a:p>
        </p:txBody>
      </p:sp>
    </p:spTree>
    <p:extLst>
      <p:ext uri="{BB962C8B-B14F-4D97-AF65-F5344CB8AC3E}">
        <p14:creationId xmlns:p14="http://schemas.microsoft.com/office/powerpoint/2010/main" val="42387540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6"/>
          <p:cNvSpPr txBox="1"/>
          <p:nvPr/>
        </p:nvSpPr>
        <p:spPr>
          <a:xfrm>
            <a:off x="581321" y="2353395"/>
            <a:ext cx="11192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Задачи:</a:t>
            </a:r>
          </a:p>
        </p:txBody>
      </p:sp>
      <p:sp>
        <p:nvSpPr>
          <p:cNvPr id="5" name="TextBox 7"/>
          <p:cNvSpPr txBox="1"/>
          <p:nvPr/>
        </p:nvSpPr>
        <p:spPr>
          <a:xfrm>
            <a:off x="581319" y="2712440"/>
            <a:ext cx="643279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4308" indent="-214308">
              <a:buFont typeface="Arial" panose="020B0604020202020204" pitchFamily="34" charset="0"/>
              <a:buChar char="•"/>
            </a:pPr>
            <a:r>
              <a:rPr lang="ru-RU" sz="1600" i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Привлечь внимание к задачам по обеспечению групповой безопасности, используя возможности интерактивного занятия. </a:t>
            </a:r>
          </a:p>
          <a:p>
            <a:pPr marL="214308" indent="-214308">
              <a:buFont typeface="Arial" panose="020B0604020202020204" pitchFamily="34" charset="0"/>
              <a:buChar char="•"/>
            </a:pPr>
            <a:r>
              <a:rPr lang="ru-RU" sz="1600" i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Сформировать мнение о необходимости непрерывного контроля рисков, возвести эту установку в тренд. </a:t>
            </a:r>
          </a:p>
          <a:p>
            <a:pPr marL="214308" indent="-214308">
              <a:buFont typeface="Arial" panose="020B0604020202020204" pitchFamily="34" charset="0"/>
              <a:buChar char="•"/>
            </a:pPr>
            <a:r>
              <a:rPr lang="ru-RU" sz="1600" i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Найти правильную манеру поведения при передвижении с организованной группой детей на экскурсионном автобусе. </a:t>
            </a:r>
            <a:endParaRPr lang="ru-RU" sz="1600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1320" y="1366175"/>
            <a:ext cx="8579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Цель: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81320" y="1690508"/>
            <a:ext cx="59552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Снизить риски при перемещении на транспорте.</a:t>
            </a:r>
          </a:p>
        </p:txBody>
      </p:sp>
    </p:spTree>
    <p:extLst>
      <p:ext uri="{BB962C8B-B14F-4D97-AF65-F5344CB8AC3E}">
        <p14:creationId xmlns:p14="http://schemas.microsoft.com/office/powerpoint/2010/main" val="3406500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3794" y="592697"/>
            <a:ext cx="34179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Туннельное зрение</a:t>
            </a:r>
            <a:endParaRPr lang="ru-RU" sz="2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3794" y="1197620"/>
            <a:ext cx="8750206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Как выявить </a:t>
            </a:r>
            <a:r>
              <a:rPr lang="ru-RU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«туннельное зрение» у ребенка? </a:t>
            </a:r>
            <a:endParaRPr lang="ru-RU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ru-RU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1) </a:t>
            </a:r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Попросите 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ребенка закрыть глаза и развести руки в стороны</a:t>
            </a:r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r>
              <a:rPr lang="ru-RU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r>
              <a:rPr lang="ru-RU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2) </a:t>
            </a:r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каждую руку положите ему игрушки ярких цветов, после чего попросите его открыть глаза и уточнить, видит ли он игрушки по бокам? </a:t>
            </a:r>
            <a:endParaRPr lang="ru-RU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ru-RU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3) </a:t>
            </a:r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Если 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нет, то нужно уточнить, при каком положении рук их становится видно. </a:t>
            </a:r>
            <a:endParaRPr lang="ru-RU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ru-RU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4) </a:t>
            </a:r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Если 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угол, под которым ребенку видно игрушки слишком маленький, то у него «туннельное </a:t>
            </a:r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зрение»!</a:t>
            </a:r>
          </a:p>
          <a:p>
            <a:endParaRPr lang="ru-RU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5) </a:t>
            </a:r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Тогда необходимо 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обратиться к окулисту </a:t>
            </a:r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 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неврологу.</a:t>
            </a:r>
          </a:p>
        </p:txBody>
      </p:sp>
    </p:spTree>
    <p:extLst>
      <p:ext uri="{BB962C8B-B14F-4D97-AF65-F5344CB8AC3E}">
        <p14:creationId xmlns:p14="http://schemas.microsoft.com/office/powerpoint/2010/main" val="34351818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3794" y="592697"/>
            <a:ext cx="34179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Туннельное зрение</a:t>
            </a:r>
            <a:endParaRPr lang="ru-RU" sz="2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3794" y="1182231"/>
            <a:ext cx="8214948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Упражнение на развитие бокового зрения:</a:t>
            </a:r>
          </a:p>
          <a:p>
            <a:endParaRPr lang="ru-RU" sz="16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1) </a:t>
            </a:r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Нарисуйте 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 двух листах бумаги большие буквы или цифры яркого цвета и предложите ребенку игру</a:t>
            </a:r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ru-RU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2) </a:t>
            </a:r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Расположите 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листы перед ребенком и попросите наблюдать за этими рисунками и концентрировать внимание на цифрах и буквах разных цветов, при этом постоянно увеличивайте угол обзора, отводя рисунки все больше в стороны</a:t>
            </a:r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ru-RU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3) </a:t>
            </a:r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Можно 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попробовать посчитать количество объектов на рисунке определенного цвета. Таким образом вы специально фокусируете внимание ребенка на боковые </a:t>
            </a:r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объекты.</a:t>
            </a:r>
          </a:p>
          <a:p>
            <a:endParaRPr lang="ru-RU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4) </a:t>
            </a:r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 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мере развития бокового зрения в играх такого рода можно использовать картинки и более мелких размеров.</a:t>
            </a:r>
          </a:p>
        </p:txBody>
      </p:sp>
    </p:spTree>
    <p:extLst>
      <p:ext uri="{BB962C8B-B14F-4D97-AF65-F5344CB8AC3E}">
        <p14:creationId xmlns:p14="http://schemas.microsoft.com/office/powerpoint/2010/main" val="7480335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653" y="1265551"/>
            <a:ext cx="5876693" cy="4121846"/>
          </a:xfrm>
          <a:prstGeom prst="rect">
            <a:avLst/>
          </a:prstGeom>
          <a:effectLst>
            <a:softEdge rad="101600"/>
          </a:effectLst>
        </p:spPr>
      </p:pic>
      <p:sp>
        <p:nvSpPr>
          <p:cNvPr id="5" name="TextBox 4"/>
          <p:cNvSpPr txBox="1"/>
          <p:nvPr/>
        </p:nvSpPr>
        <p:spPr>
          <a:xfrm>
            <a:off x="393794" y="592697"/>
            <a:ext cx="49920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Инструктаж на месте посадки</a:t>
            </a:r>
            <a:endParaRPr lang="ru-RU" sz="2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7476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67076" y="1224404"/>
            <a:ext cx="5595829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08" indent="-214308">
              <a:buFont typeface="Wingdings" panose="05000000000000000000" pitchFamily="2" charset="2"/>
              <a:buChar char="Ø"/>
            </a:pP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Обучающиеся располагаются группой в одном месте и соблюдают указания сопровождающего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;</a:t>
            </a:r>
            <a:endParaRPr lang="ru-RU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14308" indent="-214308">
              <a:buFont typeface="Wingdings" panose="05000000000000000000" pitchFamily="2" charset="2"/>
              <a:buChar char="Ø"/>
            </a:pP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Важно выбрать место ожидания как можно дальше от проезжей части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;</a:t>
            </a:r>
          </a:p>
          <a:p>
            <a:pPr marL="214308" indent="-214308">
              <a:buFont typeface="Wingdings" panose="05000000000000000000" pitchFamily="2" charset="2"/>
              <a:buChar char="Ø"/>
            </a:pP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Договоритесь с группой до начала поездки о правилах и строгом соблюдение их во время всей поездки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;</a:t>
            </a:r>
            <a:endParaRPr lang="ru-RU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14308" indent="-214308">
              <a:buFont typeface="Wingdings" panose="05000000000000000000" pitchFamily="2" charset="2"/>
              <a:buChar char="Ø"/>
            </a:pP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Расскажите группе о маршруте и договоритесь о местах сборах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;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marL="214308" indent="-214308">
              <a:buFont typeface="Wingdings" panose="05000000000000000000" pitchFamily="2" charset="2"/>
              <a:buChar char="Ø"/>
            </a:pP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Назначьте ответственных в группе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;</a:t>
            </a:r>
            <a:endParaRPr lang="ru-RU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14308" indent="-214308">
              <a:buFont typeface="Wingdings" panose="05000000000000000000" pitchFamily="2" charset="2"/>
              <a:buChar char="Ø"/>
            </a:pP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Важно всегда следить за возможными опасностями и не терять бдительность.</a:t>
            </a:r>
          </a:p>
        </p:txBody>
      </p:sp>
      <p:pic>
        <p:nvPicPr>
          <p:cNvPr id="6" name="Picture 2" descr="ÐÐ°ÑÑÐ¸Ð½ÐºÐ¸ Ð¿Ð¾ Ð·Ð°Ð¿ÑÐ¾ÑÑ Ð²Ð½Ð¸Ð¼Ð°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3265" y="1659868"/>
            <a:ext cx="2492671" cy="2623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93794" y="592697"/>
            <a:ext cx="49920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Инструктаж на месте посадки</a:t>
            </a:r>
            <a:endParaRPr lang="ru-RU" sz="2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3919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67076" y="1219649"/>
            <a:ext cx="6410767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08" indent="-214308">
              <a:buFont typeface="Wingdings" panose="05000000000000000000" pitchFamily="2" charset="2"/>
              <a:buChar char="§"/>
            </a:pP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Создавать помехи и неудобства другим людям, находящимся на месте посадки (остановке);</a:t>
            </a:r>
          </a:p>
          <a:p>
            <a:pPr marL="214308" indent="-214308">
              <a:buFont typeface="Wingdings" panose="05000000000000000000" pitchFamily="2" charset="2"/>
              <a:buChar char="§"/>
            </a:pP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Бегать, толкать друг друга, устраивать подвижные игры, в том числе с мячами и другими предметами;</a:t>
            </a:r>
          </a:p>
          <a:p>
            <a:pPr marL="214308" indent="-214308">
              <a:buFont typeface="Wingdings" panose="05000000000000000000" pitchFamily="2" charset="2"/>
              <a:buChar char="§"/>
            </a:pP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Отлучаться от группы без разрешения сопровождающего;</a:t>
            </a:r>
          </a:p>
          <a:p>
            <a:pPr marL="214308" indent="-214308">
              <a:buFont typeface="Wingdings" panose="05000000000000000000" pitchFamily="2" charset="2"/>
              <a:buChar char="§"/>
            </a:pP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Подходить к краю остановки, тротуара, обочины у проезжей части до полной остановки подъезжающего транспортного средства;</a:t>
            </a:r>
          </a:p>
          <a:p>
            <a:pPr marL="214308" indent="-214308">
              <a:buFont typeface="Wingdings" panose="05000000000000000000" pitchFamily="2" charset="2"/>
              <a:buChar char="§"/>
            </a:pP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Переносить (держать) в руках надувные и другие легкие игрушки, мячи и другие предметы, пересчитывать бумажные деньги, доставать и рассматривать документы и прочие легкие предметы, которые под воздействием ветра могут вылететь на проезжую часть дороги и привести к внезапному выходу обучающихся на проезжую часть дороги.</a:t>
            </a:r>
          </a:p>
        </p:txBody>
      </p:sp>
      <p:pic>
        <p:nvPicPr>
          <p:cNvPr id="8194" name="Picture 2" descr="ÐÐ°ÑÑÐ¸Ð½ÐºÐ¸ Ð¿Ð¾ Ð·Ð°Ð¿ÑÐ¾ÑÑ Ð·Ð°Ð¿ÑÐµÑÐµÐ½Ð¾ ÑÐ¸Ð¼Ð²Ð¾Ð»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7843" y="2078147"/>
            <a:ext cx="2036652" cy="2036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93794" y="592697"/>
            <a:ext cx="48798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Инструктаж: что запрещено?</a:t>
            </a:r>
            <a:endParaRPr lang="ru-RU" sz="2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7927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687" y="1199086"/>
            <a:ext cx="6166625" cy="4085388"/>
          </a:xfrm>
          <a:prstGeom prst="rect">
            <a:avLst/>
          </a:prstGeom>
          <a:effectLst>
            <a:softEdge rad="101600"/>
          </a:effectLst>
        </p:spPr>
      </p:pic>
      <p:sp>
        <p:nvSpPr>
          <p:cNvPr id="5" name="TextBox 4"/>
          <p:cNvSpPr txBox="1"/>
          <p:nvPr/>
        </p:nvSpPr>
        <p:spPr>
          <a:xfrm>
            <a:off x="393794" y="592697"/>
            <a:ext cx="64235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Инструктаж по движению пеших групп</a:t>
            </a:r>
            <a:endParaRPr lang="ru-RU" sz="2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9336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3793" y="1149335"/>
            <a:ext cx="570592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Запрещено движение пеших групп:</a:t>
            </a:r>
          </a:p>
          <a:p>
            <a:endParaRPr lang="ru-RU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14308" indent="-214308">
              <a:buFont typeface="Wingdings" panose="05000000000000000000" pitchFamily="2" charset="2"/>
              <a:buChar char="§"/>
            </a:pP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темное время суток по дорогам без искусственного освещения;</a:t>
            </a:r>
          </a:p>
          <a:p>
            <a:pPr marL="214308" indent="-214308">
              <a:buFont typeface="Wingdings" panose="05000000000000000000" pitchFamily="2" charset="2"/>
              <a:buChar char="§"/>
            </a:pP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период с 22.00 до 07.00 часов независимо от продолжительности светового дня и наличия искусственного освещения на дороге;</a:t>
            </a:r>
          </a:p>
          <a:p>
            <a:pPr marL="214308" indent="-214308">
              <a:buFont typeface="Wingdings" panose="05000000000000000000" pitchFamily="2" charset="2"/>
              <a:buChar char="§"/>
            </a:pP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условиях недостаточной видимости;</a:t>
            </a:r>
          </a:p>
          <a:p>
            <a:pPr marL="214308" indent="-214308">
              <a:buFont typeface="Wingdings" panose="05000000000000000000" pitchFamily="2" charset="2"/>
              <a:buChar char="§"/>
            </a:pP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гололедицу и других сложных дорожных условиях, влияющих на безопасность движения группы детей;</a:t>
            </a:r>
          </a:p>
          <a:p>
            <a:pPr marL="214308" indent="-214308">
              <a:buFont typeface="Wingdings" panose="05000000000000000000" pitchFamily="2" charset="2"/>
              <a:buChar char="§"/>
            </a:pP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При официальном объявлении уполномоченными органами штормового предупреждения, за исключением случаев, связанных с понижением температуры окружающего воздуха.</a:t>
            </a:r>
          </a:p>
        </p:txBody>
      </p:sp>
      <p:pic>
        <p:nvPicPr>
          <p:cNvPr id="9218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9716" y="1807185"/>
            <a:ext cx="2763117" cy="2755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93794" y="592697"/>
            <a:ext cx="64235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Инструктаж по движению пеших групп</a:t>
            </a:r>
            <a:endParaRPr lang="ru-RU" sz="2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826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67076" y="1208497"/>
            <a:ext cx="78803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Для безопасного перехода пешей группы детей через проезжую часть следует придерживаться следующего порядка: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67076" y="1905506"/>
            <a:ext cx="536222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14308" indent="-214308">
              <a:buFont typeface="Wingdings" panose="05000000000000000000" pitchFamily="2" charset="2"/>
              <a:buChar char="Ø"/>
            </a:pP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первый сопровождающий, убедившись в безопасности своих действий, с поднятым флажком доходит до середины дороги и, предупреждая водителей о переходе колонны, размахивает флажком над головой;</a:t>
            </a:r>
          </a:p>
          <a:p>
            <a:pPr marL="214308" indent="-214308">
              <a:buFont typeface="Wingdings" panose="05000000000000000000" pitchFamily="2" charset="2"/>
              <a:buChar char="Ø"/>
            </a:pPr>
            <a:endParaRPr lang="ru-RU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14308" indent="-214308">
              <a:buFont typeface="Wingdings" panose="05000000000000000000" pitchFamily="2" charset="2"/>
              <a:buChar char="Ø"/>
            </a:pP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второй сопровождающий, убедившись, что все транспортные средства остановились, осуществляет перевод группы. Когда проходит последняя пара детей, первый сопровождающий уходит вместе с ней.</a:t>
            </a:r>
          </a:p>
        </p:txBody>
      </p:sp>
      <p:pic>
        <p:nvPicPr>
          <p:cNvPr id="6146" name="Picture 2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1" t="5333" r="6352" b="6909"/>
          <a:stretch/>
        </p:blipFill>
        <p:spPr bwMode="auto">
          <a:xfrm>
            <a:off x="5953959" y="2129883"/>
            <a:ext cx="2744852" cy="2822611"/>
          </a:xfrm>
          <a:prstGeom prst="rect">
            <a:avLst/>
          </a:prstGeom>
          <a:noFill/>
          <a:effectLst>
            <a:softEdge rad="1016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93794" y="592697"/>
            <a:ext cx="76931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Инструктаж по переходу через проезжую часть</a:t>
            </a:r>
            <a:endParaRPr lang="ru-RU" sz="2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0526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3794" y="1244268"/>
            <a:ext cx="8628485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Сопровождающий группу действует по такому плану: </a:t>
            </a:r>
          </a:p>
          <a:p>
            <a:endParaRPr lang="ru-RU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57168" indent="-257168">
              <a:buFont typeface="+mj-lt"/>
              <a:buAutoNum type="arabicParenR"/>
            </a:pP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Входит в автобус после детей;</a:t>
            </a:r>
          </a:p>
          <a:p>
            <a:pPr marL="257168" indent="-257168">
              <a:buFont typeface="+mj-lt"/>
              <a:buAutoNum type="arabicParenR"/>
            </a:pP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Занимает места у каждого выхода;</a:t>
            </a:r>
          </a:p>
          <a:p>
            <a:pPr marL="257168" indent="-257168">
              <a:buFont typeface="+mj-lt"/>
              <a:buAutoNum type="arabicParenR"/>
            </a:pP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Следит за расположением личных вещей;</a:t>
            </a:r>
          </a:p>
          <a:p>
            <a:pPr marL="257168" indent="-257168">
              <a:buFont typeface="+mj-lt"/>
              <a:buAutoNum type="arabicParenR"/>
            </a:pP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Проводит перекличку;</a:t>
            </a:r>
          </a:p>
          <a:p>
            <a:pPr marL="257168" indent="-257168">
              <a:buFont typeface="+mj-lt"/>
              <a:buAutoNum type="arabicParenR"/>
            </a:pP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Следит за использованием ремней безопасности;</a:t>
            </a:r>
          </a:p>
          <a:p>
            <a:pPr marL="257168" indent="-257168">
              <a:buFont typeface="+mj-lt"/>
              <a:buAutoNum type="arabicParenR"/>
            </a:pP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Проводит инструктаж по безопасности;</a:t>
            </a:r>
          </a:p>
          <a:p>
            <a:pPr marL="257168" indent="-257168">
              <a:buFont typeface="+mj-lt"/>
              <a:buAutoNum type="arabicParenR"/>
            </a:pP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Выходит из автобуса первым;</a:t>
            </a:r>
          </a:p>
          <a:p>
            <a:pPr marL="257168" indent="-257168">
              <a:buFont typeface="+mj-lt"/>
              <a:buAutoNum type="arabicParenR"/>
            </a:pP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Проводит сверку присутствующих детей по имеющимся спискам и отмечает в списке фактически присутствующих детей;</a:t>
            </a:r>
          </a:p>
          <a:p>
            <a:pPr marL="257168" indent="-257168">
              <a:buFont typeface="+mj-lt"/>
              <a:buAutoNum type="arabicParenR"/>
            </a:pP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Проверяет, чтобы размеры, упаковка и содержимое ручной клади и багажа детей соответствовали требованиям Правил пользования автобусами и Правил перевозки пассажиров и багажа автобусами;</a:t>
            </a:r>
          </a:p>
          <a:p>
            <a:pPr marL="257168" indent="-257168">
              <a:buFont typeface="+mj-lt"/>
              <a:buAutoNum type="arabicParenR"/>
            </a:pP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Организует погрузку багажа в багажный отсек автобуса или в специально предназначенное для перевозки багажа детей транспортное средство.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3463" y="1561068"/>
            <a:ext cx="2029522" cy="169913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3794" y="592697"/>
            <a:ext cx="58416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Инструктаж для сопровождающего</a:t>
            </a:r>
            <a:endParaRPr lang="ru-RU" sz="2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6784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3794" y="1208498"/>
            <a:ext cx="6280353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Правила безопасного перехода:</a:t>
            </a:r>
          </a:p>
          <a:p>
            <a:endParaRPr lang="ru-RU" sz="16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14308" indent="-214308">
              <a:buFont typeface="Wingdings" panose="05000000000000000000" pitchFamily="2" charset="2"/>
              <a:buChar char="Ø"/>
            </a:pP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Для перехода используйте только пешеходные переходы;</a:t>
            </a:r>
          </a:p>
          <a:p>
            <a:pPr marL="214308" indent="-214308">
              <a:buFont typeface="Wingdings" panose="05000000000000000000" pitchFamily="2" charset="2"/>
              <a:buChar char="Ø"/>
            </a:pP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Первый на переход выходит сопровождающий;</a:t>
            </a:r>
          </a:p>
          <a:p>
            <a:pPr marL="214308" indent="-214308">
              <a:buFont typeface="Wingdings" panose="05000000000000000000" pitchFamily="2" charset="2"/>
              <a:buChar char="Ø"/>
            </a:pP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 переходе займите такую позицию, из которой открывается максимальный обзор;</a:t>
            </a:r>
          </a:p>
          <a:p>
            <a:pPr marL="214308" indent="-214308">
              <a:buFont typeface="Wingdings" panose="05000000000000000000" pitchFamily="2" charset="2"/>
              <a:buChar char="Ø"/>
            </a:pP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Решение о выходе группы на переход принимает сопровождающий;</a:t>
            </a:r>
          </a:p>
          <a:p>
            <a:pPr marL="214308" indent="-214308">
              <a:buFont typeface="Wingdings" panose="05000000000000000000" pitchFamily="2" charset="2"/>
              <a:buChar char="Ø"/>
            </a:pP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Переход группы осуществляется в границах пешеходного перехода, перпендикулярного краю проезжей части;</a:t>
            </a:r>
          </a:p>
          <a:p>
            <a:pPr marL="214308" indent="-214308">
              <a:buFont typeface="Wingdings" panose="05000000000000000000" pitchFamily="2" charset="2"/>
              <a:buChar char="Ø"/>
            </a:pP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Каждый участник группы следит за обстановкой на дороге;</a:t>
            </a:r>
          </a:p>
          <a:p>
            <a:pPr marL="214308" indent="-214308">
              <a:buFont typeface="Wingdings" panose="05000000000000000000" pitchFamily="2" charset="2"/>
              <a:buChar char="Ø"/>
            </a:pP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Необходимо контролировать оба направления движения;</a:t>
            </a:r>
          </a:p>
          <a:p>
            <a:pPr marL="214308" indent="-214308">
              <a:buFont typeface="Wingdings" panose="05000000000000000000" pitchFamily="2" charset="2"/>
              <a:buChar char="Ø"/>
            </a:pP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Следи не только за автомобилем, но и за водителем.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5244" y="2007219"/>
            <a:ext cx="1351280" cy="218135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16059"/>
          <a:stretch/>
        </p:blipFill>
        <p:spPr>
          <a:xfrm>
            <a:off x="7686866" y="2487074"/>
            <a:ext cx="1177305" cy="216577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3794" y="592697"/>
            <a:ext cx="62536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Инструктаж по безопасному переходу</a:t>
            </a:r>
            <a:endParaRPr lang="ru-RU" sz="2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0945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3"/>
          <p:cNvSpPr txBox="1"/>
          <p:nvPr/>
        </p:nvSpPr>
        <p:spPr>
          <a:xfrm>
            <a:off x="393794" y="1551813"/>
            <a:ext cx="41782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Статистика ДТП за </a:t>
            </a:r>
            <a:r>
              <a:rPr lang="ru-RU" b="1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2018 </a:t>
            </a:r>
            <a:r>
              <a:rPr lang="ru-RU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год:</a:t>
            </a:r>
            <a:endParaRPr lang="ru-RU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TextBox 4"/>
          <p:cNvSpPr txBox="1"/>
          <p:nvPr/>
        </p:nvSpPr>
        <p:spPr>
          <a:xfrm>
            <a:off x="393795" y="2013404"/>
            <a:ext cx="4723941" cy="39241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195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13 030 </a:t>
            </a:r>
            <a:r>
              <a:rPr lang="ru-RU" sz="195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ДТП </a:t>
            </a:r>
            <a:r>
              <a:rPr lang="ru-RU" sz="195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 детьми до 16 лет</a:t>
            </a:r>
          </a:p>
        </p:txBody>
      </p:sp>
      <p:sp>
        <p:nvSpPr>
          <p:cNvPr id="12" name="TextBox 5"/>
          <p:cNvSpPr txBox="1"/>
          <p:nvPr/>
        </p:nvSpPr>
        <p:spPr>
          <a:xfrm>
            <a:off x="811301" y="2428483"/>
            <a:ext cx="3888929" cy="39241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195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14 293 </a:t>
            </a:r>
            <a:r>
              <a:rPr lang="ru-RU" sz="195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ранено</a:t>
            </a:r>
            <a:endParaRPr lang="ru-RU" sz="195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TextBox 6"/>
          <p:cNvSpPr txBox="1"/>
          <p:nvPr/>
        </p:nvSpPr>
        <p:spPr>
          <a:xfrm>
            <a:off x="1374622" y="2843562"/>
            <a:ext cx="2293694" cy="392415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ru-RU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195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432</a:t>
            </a:r>
            <a:r>
              <a:rPr lang="ru-RU" sz="195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95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погибло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93794" y="3410901"/>
            <a:ext cx="42723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 вине водителей автобусов: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93794" y="592697"/>
            <a:ext cx="30668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Почему это важно?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7736" y="592697"/>
            <a:ext cx="3918240" cy="2286043"/>
          </a:xfrm>
          <a:prstGeom prst="rect">
            <a:avLst/>
          </a:prstGeom>
          <a:effectLst>
            <a:softEdge rad="101600"/>
          </a:effectLst>
        </p:spPr>
      </p:pic>
      <p:sp>
        <p:nvSpPr>
          <p:cNvPr id="18" name="TextBox 17"/>
          <p:cNvSpPr txBox="1"/>
          <p:nvPr/>
        </p:nvSpPr>
        <p:spPr>
          <a:xfrm>
            <a:off x="554102" y="3908820"/>
            <a:ext cx="4416594" cy="3924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95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увеличение </a:t>
            </a:r>
            <a:r>
              <a:rPr lang="ru-RU" sz="195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числа </a:t>
            </a:r>
            <a:r>
              <a:rPr lang="ru-RU" sz="195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ДТП на </a:t>
            </a:r>
            <a:r>
              <a:rPr lang="ru-RU" sz="195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3,6</a:t>
            </a:r>
            <a:r>
              <a:rPr lang="ru-RU" sz="195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%</a:t>
            </a:r>
            <a:endParaRPr lang="ru-RU" sz="1950" b="1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93794" y="4429823"/>
            <a:ext cx="29514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Число ДТП с </a:t>
            </a:r>
            <a:r>
              <a:rPr lang="ru-RU" b="1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детьми:</a:t>
            </a:r>
            <a:endParaRPr lang="ru-RU" b="1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54102" y="4916275"/>
            <a:ext cx="4649030" cy="3924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95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13%</a:t>
            </a:r>
            <a:r>
              <a:rPr lang="ru-RU" sz="195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от числа всех ДТП в </a:t>
            </a:r>
            <a:r>
              <a:rPr lang="ru-RU" sz="195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России</a:t>
            </a:r>
            <a:endParaRPr lang="ru-RU" sz="1950" b="1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7736" y="3007063"/>
            <a:ext cx="3918240" cy="2367157"/>
          </a:xfrm>
          <a:prstGeom prst="rect">
            <a:avLst/>
          </a:prstGeom>
          <a:effectLst>
            <a:softEdge rad="101600"/>
          </a:effectLst>
        </p:spPr>
      </p:pic>
    </p:spTree>
    <p:extLst>
      <p:ext uri="{BB962C8B-B14F-4D97-AF65-F5344CB8AC3E}">
        <p14:creationId xmlns:p14="http://schemas.microsoft.com/office/powerpoint/2010/main" val="145700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3794" y="1208497"/>
            <a:ext cx="5442709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Используй подсказки:</a:t>
            </a:r>
          </a:p>
          <a:p>
            <a:endParaRPr lang="ru-RU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14308" indent="-214308">
              <a:buFont typeface="Wingdings" panose="05000000000000000000" pitchFamily="2" charset="2"/>
              <a:buChar char="Ø"/>
            </a:pP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Соблюдай ПДД, будьте понятны;</a:t>
            </a:r>
          </a:p>
          <a:p>
            <a:pPr marL="214308" indent="-214308">
              <a:buFont typeface="Wingdings" panose="05000000000000000000" pitchFamily="2" charset="2"/>
              <a:buChar char="Ø"/>
            </a:pP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Безопаснее на регулируемом переходе, кроме ситуации смены сигнала;</a:t>
            </a:r>
          </a:p>
          <a:p>
            <a:pPr marL="214308" indent="-214308">
              <a:buFont typeface="Wingdings" panose="05000000000000000000" pitchFamily="2" charset="2"/>
              <a:buChar char="Ø"/>
            </a:pP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Осматривай дорогу в целом и каждый ряд в частности; </a:t>
            </a:r>
          </a:p>
          <a:p>
            <a:pPr marL="214308" indent="-214308">
              <a:buFont typeface="Wingdings" panose="05000000000000000000" pitchFamily="2" charset="2"/>
              <a:buChar char="Ø"/>
            </a:pP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Смотри сначала налево, затем направо и вновь налево;</a:t>
            </a:r>
          </a:p>
          <a:p>
            <a:pPr marL="214308" indent="-214308">
              <a:buFont typeface="Wingdings" panose="05000000000000000000" pitchFamily="2" charset="2"/>
              <a:buChar char="Ø"/>
            </a:pP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Команды группе должны быть просты и понятны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;</a:t>
            </a:r>
            <a:endParaRPr lang="ru-RU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14308" indent="-214308">
              <a:buFont typeface="Wingdings" panose="05000000000000000000" pitchFamily="2" charset="2"/>
              <a:buChar char="Ø"/>
            </a:pP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Используй </a:t>
            </a:r>
            <a:r>
              <a:rPr lang="ru-RU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световозвращающие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элементы </a:t>
            </a:r>
            <a:r>
              <a:rPr lang="ru-RU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(вне города обязательно)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</p:txBody>
      </p:sp>
      <p:pic>
        <p:nvPicPr>
          <p:cNvPr id="3074" name="Picture 2" descr="ÐÐ°ÑÑÐ¸Ð½ÐºÐ¸ Ð¿Ð¾ Ð·Ð°Ð¿ÑÐ¾ÑÑ Ð²Ð½Ð¸Ð¼Ð°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5434" y="1811759"/>
            <a:ext cx="2207912" cy="2324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93794" y="592697"/>
            <a:ext cx="62536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Инструктаж по безопасному переходу</a:t>
            </a:r>
            <a:endParaRPr lang="ru-RU" sz="2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8460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977" y="1203957"/>
            <a:ext cx="5610132" cy="4207600"/>
          </a:xfrm>
          <a:prstGeom prst="rect">
            <a:avLst/>
          </a:prstGeom>
          <a:effectLst>
            <a:softEdge rad="101600"/>
          </a:effectLst>
        </p:spPr>
      </p:pic>
      <p:sp>
        <p:nvSpPr>
          <p:cNvPr id="5" name="TextBox 4"/>
          <p:cNvSpPr txBox="1"/>
          <p:nvPr/>
        </p:nvSpPr>
        <p:spPr>
          <a:xfrm>
            <a:off x="393794" y="592697"/>
            <a:ext cx="84224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Инструктаж о действиях в нестандартных ситуациях</a:t>
            </a:r>
            <a:endParaRPr lang="ru-RU" sz="2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0538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2464" y="1170527"/>
            <a:ext cx="60010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Когда к детям обращается незнакомец:</a:t>
            </a:r>
            <a:endParaRPr lang="en-US" sz="16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37139" y="4911509"/>
            <a:ext cx="6254315" cy="369332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7" name="TextBox 6"/>
          <p:cNvSpPr txBox="1"/>
          <p:nvPr/>
        </p:nvSpPr>
        <p:spPr>
          <a:xfrm>
            <a:off x="637139" y="4911509"/>
            <a:ext cx="6345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Опасные </a:t>
            </a:r>
            <a:r>
              <a:rPr lang="ru-RU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люди </a:t>
            </a:r>
            <a:r>
              <a:rPr lang="ru-RU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могут иметь приятную внешность!!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52464" y="1686801"/>
            <a:ext cx="457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pPr marL="214308" indent="-214308">
              <a:buFont typeface="Arial" panose="020B0604020202020204" pitchFamily="34" charset="0"/>
              <a:buChar char="•"/>
            </a:pP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Ни в коем случае не останавливайся (спрячься в группе);</a:t>
            </a:r>
          </a:p>
          <a:p>
            <a:pPr marL="214308" indent="-214308">
              <a:buFont typeface="Arial" panose="020B0604020202020204" pitchFamily="34" charset="0"/>
              <a:buChar char="•"/>
            </a:pP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Дистанция общения не ближе вытянутой руки (минимум метр);</a:t>
            </a:r>
          </a:p>
          <a:p>
            <a:pPr marL="214308" indent="-214308">
              <a:buFont typeface="Arial" panose="020B0604020202020204" pitchFamily="34" charset="0"/>
              <a:buChar char="•"/>
            </a:pP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Переадресуй любой вопрос сопровождающему («Сейчас у учителя спрошу»);</a:t>
            </a:r>
          </a:p>
          <a:p>
            <a:pPr marL="214308" indent="-214308">
              <a:buFont typeface="Arial" panose="020B0604020202020204" pitchFamily="34" charset="0"/>
              <a:buChar char="•"/>
            </a:pP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Не давай прикасаться к себе (сразу обратись к учителю).</a:t>
            </a:r>
          </a:p>
          <a:p>
            <a:pPr marL="214308" indent="-214308">
              <a:buFont typeface="Arial" panose="020B0604020202020204" pitchFamily="34" charset="0"/>
              <a:buChar char="•"/>
            </a:pP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Любая настойчивость незнакомцев – это угроза жизни!(Кричи, поднимай шум).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8012" y="1776343"/>
            <a:ext cx="3128121" cy="261889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93794" y="592697"/>
            <a:ext cx="84224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Инструктаж о действиях в нестандартных ситуациях</a:t>
            </a:r>
            <a:endParaRPr lang="ru-RU" sz="2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1339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639165" y="4483475"/>
            <a:ext cx="6676036" cy="108106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chemeClr val="accent6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9954" y="1119797"/>
            <a:ext cx="7969404" cy="35317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Самое главное:</a:t>
            </a:r>
            <a:r>
              <a:rPr lang="ru-RU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marL="214308" indent="-214308">
              <a:buFont typeface="Wingdings" panose="05000000000000000000" pitchFamily="2" charset="2"/>
              <a:buChar char="Ø"/>
            </a:pPr>
            <a:r>
              <a:rPr lang="ru-RU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ребёнок должен помнить наизусть, как его зовут, мамин (а желательно ещё папин или чей-нибудь) телефон, телефон преподавателя, номер школы и свой адрес.</a:t>
            </a:r>
          </a:p>
          <a:p>
            <a:endParaRPr lang="ru-RU" sz="15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sz="15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Обсудите с детьми следующее:</a:t>
            </a:r>
          </a:p>
          <a:p>
            <a:r>
              <a:rPr lang="en-US" sz="15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1) </a:t>
            </a:r>
            <a:r>
              <a:rPr lang="ru-RU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оставаться на месте, когда ты понял, что потерялся (в магазине, библиотеке, на улице), не ходить и не искать самому группу.</a:t>
            </a:r>
          </a:p>
          <a:p>
            <a:r>
              <a:rPr lang="en-US" sz="15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2) </a:t>
            </a:r>
            <a:r>
              <a:rPr lang="ru-RU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сообщить сопровождающему, где ты находишься (номер дома, приметные сооружения).</a:t>
            </a:r>
          </a:p>
          <a:p>
            <a:r>
              <a:rPr lang="en-US" sz="15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3) </a:t>
            </a:r>
            <a:r>
              <a:rPr lang="ru-RU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не разговаривать с прохожими, осмотреться, не привлекать лишнего внимания. </a:t>
            </a:r>
          </a:p>
          <a:p>
            <a:r>
              <a:rPr lang="en-US" sz="15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4) </a:t>
            </a:r>
            <a:r>
              <a:rPr lang="ru-RU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знать, к кому можно обращаться за помощью, если дозвониться не удалось? </a:t>
            </a:r>
          </a:p>
          <a:p>
            <a:endParaRPr lang="en-US" sz="135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39164" y="4483474"/>
            <a:ext cx="726579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Ответ: </a:t>
            </a:r>
          </a:p>
          <a:p>
            <a:pPr marL="214308" indent="-214308">
              <a:buFont typeface="Arial" panose="020B0604020202020204" pitchFamily="34" charset="0"/>
              <a:buChar char="•"/>
            </a:pPr>
            <a:r>
              <a:rPr lang="ru-RU" sz="1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 ближайшему работнику этого места, человеку в форменной одежде – продавцу в магазине, охраннику, дежурному по станции, </a:t>
            </a:r>
          </a:p>
          <a:p>
            <a:pPr marL="214308" indent="-214308">
              <a:buFont typeface="Arial" panose="020B0604020202020204" pitchFamily="34" charset="0"/>
              <a:buChar char="•"/>
            </a:pPr>
            <a:r>
              <a:rPr lang="ru-RU" sz="1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 ближайшему полицейскому,</a:t>
            </a:r>
          </a:p>
          <a:p>
            <a:pPr marL="214308" indent="-214308">
              <a:buFont typeface="Arial" panose="020B0604020202020204" pitchFamily="34" charset="0"/>
              <a:buChar char="•"/>
            </a:pPr>
            <a:r>
              <a:rPr lang="ru-RU" sz="1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 ближайшему человеку с ребёнком, желательно женщине.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3794" y="592697"/>
            <a:ext cx="84224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Инструктаж о действиях в нестандартных ситуациях</a:t>
            </a:r>
            <a:endParaRPr lang="ru-RU" sz="2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8771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0036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285554" y="1427170"/>
            <a:ext cx="4572000" cy="10133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ru-RU" sz="1600" dirty="0">
                <a:solidFill>
                  <a:srgbClr val="E40F4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Верь в себя!</a:t>
            </a:r>
          </a:p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ru-RU" sz="1600" dirty="0">
                <a:solidFill>
                  <a:srgbClr val="E40F4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Оберегай себя!</a:t>
            </a:r>
          </a:p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ru-RU" sz="1600" dirty="0">
                <a:solidFill>
                  <a:srgbClr val="E40F4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Все в твоих силах! </a:t>
            </a:r>
          </a:p>
        </p:txBody>
      </p:sp>
    </p:spTree>
    <p:extLst>
      <p:ext uri="{BB962C8B-B14F-4D97-AF65-F5344CB8AC3E}">
        <p14:creationId xmlns:p14="http://schemas.microsoft.com/office/powerpoint/2010/main" val="23109256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743895" y="4361842"/>
            <a:ext cx="616232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>
                <a:latin typeface="Verdana" panose="020B0604030504040204" pitchFamily="34" charset="0"/>
                <a:ea typeface="Verdana" panose="020B0604030504040204" pitchFamily="34" charset="0"/>
              </a:rPr>
              <a:t>* Законодательство не разграничивает поездки по городу и за его пределами. Требование распространяется на организованные поездки детей, численностью более 7 человек. При передвижении на транспорте не относящемся к маршрутному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317" y="1496279"/>
            <a:ext cx="745258" cy="236209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743895" y="992807"/>
            <a:ext cx="616232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r>
              <a:rPr lang="ru-RU" sz="16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"Организованная перевозка группы детей" - перевозка в автобусе, не относящемся к маршрутному транспортному средству, группы детей численностью 8 и более человек, осуществляемая без их законных представителей, за исключением случая, когда законный представитель является назначенным сопровождающим или назначенным медицинским работником."*</a:t>
            </a:r>
          </a:p>
          <a:p>
            <a:endParaRPr lang="ru-RU" sz="1600" i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Постановлением Правительства № 652 от 30 июня 2017 года.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93794" y="592697"/>
            <a:ext cx="28632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законе сказано:</a:t>
            </a:r>
            <a:endParaRPr lang="ru-RU" sz="2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5642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3796" y="1460668"/>
            <a:ext cx="5302734" cy="32778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14308" indent="-214308">
              <a:buFont typeface="Wingdings" panose="05000000000000000000" pitchFamily="2" charset="2"/>
              <a:buChar char="ü"/>
            </a:pP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Определение маршрута</a:t>
            </a:r>
          </a:p>
          <a:p>
            <a:pPr marL="214308" indent="-214308">
              <a:buFont typeface="Wingdings" panose="05000000000000000000" pitchFamily="2" charset="2"/>
              <a:buChar char="ü"/>
            </a:pP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Выбор подрядчика</a:t>
            </a:r>
          </a:p>
          <a:p>
            <a:pPr marL="214308" indent="-214308">
              <a:buFont typeface="Wingdings" panose="05000000000000000000" pitchFamily="2" charset="2"/>
              <a:buChar char="ü"/>
            </a:pP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Оформление</a:t>
            </a:r>
          </a:p>
          <a:p>
            <a:pPr marL="214308" indent="-214308">
              <a:buFont typeface="Wingdings" panose="05000000000000000000" pitchFamily="2" charset="2"/>
              <a:buChar char="ü"/>
            </a:pP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Проведение инструктажа:</a:t>
            </a:r>
          </a:p>
          <a:p>
            <a:pPr marL="214308" indent="-214308">
              <a:buFont typeface="Wingdings" panose="05000000000000000000" pitchFamily="2" charset="2"/>
              <a:buChar char="ü"/>
            </a:pPr>
            <a:endParaRPr lang="ru-RU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557199" lvl="1" indent="-214308">
              <a:buFont typeface="Arial" panose="020B0604020202020204" pitchFamily="34" charset="0"/>
              <a:buChar char="•"/>
            </a:pPr>
            <a:r>
              <a:rPr lang="ru-RU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Место встречи</a:t>
            </a:r>
            <a:r>
              <a:rPr lang="en-US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;</a:t>
            </a:r>
            <a:endParaRPr lang="ru-RU" i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557199" lvl="1" indent="-214308">
              <a:buFont typeface="Arial" panose="020B0604020202020204" pitchFamily="34" charset="0"/>
              <a:buChar char="•"/>
            </a:pPr>
            <a:r>
              <a:rPr lang="ru-RU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Сопровождение колонны детей</a:t>
            </a:r>
            <a:r>
              <a:rPr lang="en-US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;</a:t>
            </a:r>
            <a:endParaRPr lang="ru-RU" i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557199" lvl="1" indent="-214308">
              <a:buFont typeface="Arial" panose="020B0604020202020204" pitchFamily="34" charset="0"/>
              <a:buChar char="•"/>
            </a:pPr>
            <a:r>
              <a:rPr lang="ru-RU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Поведение в автобусе</a:t>
            </a:r>
            <a:r>
              <a:rPr lang="en-US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;</a:t>
            </a:r>
            <a:endParaRPr lang="ru-RU" i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557199" lvl="1" indent="-214308">
              <a:buFont typeface="Arial" panose="020B0604020202020204" pitchFamily="34" charset="0"/>
              <a:buChar char="•"/>
            </a:pPr>
            <a:r>
              <a:rPr lang="ru-RU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Поведение на пешеходном переходе</a:t>
            </a:r>
            <a:r>
              <a:rPr lang="en-US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;</a:t>
            </a:r>
            <a:endParaRPr lang="ru-RU" i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557199" lvl="1" indent="-214308">
              <a:buFont typeface="Arial" panose="020B0604020202020204" pitchFamily="34" charset="0"/>
              <a:buChar char="•"/>
            </a:pPr>
            <a:r>
              <a:rPr lang="ru-RU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Место проводов</a:t>
            </a:r>
            <a:r>
              <a:rPr lang="en-US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ru-RU" i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ru-RU" sz="1350" dirty="0"/>
          </a:p>
          <a:p>
            <a:endParaRPr lang="ru-RU" sz="1350" dirty="0"/>
          </a:p>
        </p:txBody>
      </p:sp>
      <p:pic>
        <p:nvPicPr>
          <p:cNvPr id="2050" name="Picture 2" descr="ÐÐ°ÑÑÐ¸Ð½ÐºÐ¸ Ð¿Ð¾ Ð·Ð°Ð¿ÑÐ¾ÑÑ Ð³Ð°Ð»Ð¾ÑÐºÐ¸ ÑÐ¿Ð¸ÑÐ¾Ðº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0069" y="1460668"/>
            <a:ext cx="3326273" cy="2494705"/>
          </a:xfrm>
          <a:prstGeom prst="rect">
            <a:avLst/>
          </a:prstGeom>
          <a:noFill/>
          <a:effectLst>
            <a:softEdge rad="1143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93794" y="592697"/>
            <a:ext cx="47804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Обратите особое внимание на:</a:t>
            </a:r>
            <a:endParaRPr lang="ru-RU" sz="2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9886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ÐÐ°ÑÑÐ¸Ð½ÐºÐ¸ Ð¿Ð¾ Ð·Ð°Ð¿ÑÐ¾ÑÑ Ð¼Ð°ÑÑÑÑÑ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35"/>
          <a:stretch/>
        </p:blipFill>
        <p:spPr bwMode="auto">
          <a:xfrm>
            <a:off x="1459715" y="1193180"/>
            <a:ext cx="6224569" cy="3988992"/>
          </a:xfrm>
          <a:prstGeom prst="rect">
            <a:avLst/>
          </a:prstGeom>
          <a:noFill/>
          <a:effectLst>
            <a:softEdge rad="1016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3794" y="592697"/>
            <a:ext cx="40863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Определение маршрута</a:t>
            </a:r>
            <a:endParaRPr lang="ru-RU" sz="2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0647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3794" y="1480035"/>
            <a:ext cx="6240170" cy="2516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08" indent="-214308">
              <a:buFont typeface="Arial" panose="020B0604020202020204" pitchFamily="34" charset="0"/>
              <a:buChar char="•"/>
            </a:pP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Сбор и проводы группы; </a:t>
            </a:r>
          </a:p>
          <a:p>
            <a:pPr marL="214308" indent="-214308">
              <a:buFont typeface="Arial" panose="020B0604020202020204" pitchFamily="34" charset="0"/>
              <a:buChar char="•"/>
            </a:pP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Сопровождающие лица;</a:t>
            </a:r>
          </a:p>
          <a:p>
            <a:pPr marL="214308" indent="-214308">
              <a:buFont typeface="Arial" panose="020B0604020202020204" pitchFamily="34" charset="0"/>
              <a:buChar char="•"/>
            </a:pP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Время возврата желательно не позднее 20.00;</a:t>
            </a:r>
          </a:p>
          <a:p>
            <a:pPr marL="214308" indent="-214308">
              <a:buFont typeface="Arial" panose="020B0604020202020204" pitchFamily="34" charset="0"/>
              <a:buChar char="•"/>
            </a:pP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Время в движении не более трех часов;</a:t>
            </a:r>
          </a:p>
          <a:p>
            <a:pPr marL="214308" indent="-214308">
              <a:buFont typeface="Arial" panose="020B0604020202020204" pitchFamily="34" charset="0"/>
              <a:buChar char="•"/>
            </a:pP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Места остановок, предусматривающие выход детей, выбирайте в менее людных местах и с запасом по площади;</a:t>
            </a:r>
          </a:p>
          <a:p>
            <a:pPr marL="214308" indent="-214308">
              <a:buFont typeface="Arial" panose="020B0604020202020204" pitchFamily="34" charset="0"/>
              <a:buChar char="•"/>
            </a:pP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Места и время сбора группы.</a:t>
            </a:r>
          </a:p>
          <a:p>
            <a:r>
              <a:rPr lang="ru-RU" sz="1350" dirty="0"/>
              <a:t> </a:t>
            </a:r>
          </a:p>
        </p:txBody>
      </p:sp>
      <p:sp>
        <p:nvSpPr>
          <p:cNvPr id="8" name="Полилиния 7"/>
          <p:cNvSpPr/>
          <p:nvPr/>
        </p:nvSpPr>
        <p:spPr>
          <a:xfrm rot="19633104">
            <a:off x="6344248" y="3335605"/>
            <a:ext cx="1362968" cy="794016"/>
          </a:xfrm>
          <a:custGeom>
            <a:avLst/>
            <a:gdLst>
              <a:gd name="connsiteX0" fmla="*/ 0 w 2399070"/>
              <a:gd name="connsiteY0" fmla="*/ 630876 h 660492"/>
              <a:gd name="connsiteX1" fmla="*/ 452283 w 2399070"/>
              <a:gd name="connsiteY1" fmla="*/ 660373 h 660492"/>
              <a:gd name="connsiteX2" fmla="*/ 737419 w 2399070"/>
              <a:gd name="connsiteY2" fmla="*/ 621044 h 660492"/>
              <a:gd name="connsiteX3" fmla="*/ 1022554 w 2399070"/>
              <a:gd name="connsiteY3" fmla="*/ 483392 h 660492"/>
              <a:gd name="connsiteX4" fmla="*/ 1189703 w 2399070"/>
              <a:gd name="connsiteY4" fmla="*/ 326076 h 660492"/>
              <a:gd name="connsiteX5" fmla="*/ 1337187 w 2399070"/>
              <a:gd name="connsiteY5" fmla="*/ 139263 h 660492"/>
              <a:gd name="connsiteX6" fmla="*/ 1622322 w 2399070"/>
              <a:gd name="connsiteY6" fmla="*/ 40940 h 660492"/>
              <a:gd name="connsiteX7" fmla="*/ 1956619 w 2399070"/>
              <a:gd name="connsiteY7" fmla="*/ 1611 h 660492"/>
              <a:gd name="connsiteX8" fmla="*/ 2399070 w 2399070"/>
              <a:gd name="connsiteY8" fmla="*/ 90102 h 660492"/>
              <a:gd name="connsiteX9" fmla="*/ 2399070 w 2399070"/>
              <a:gd name="connsiteY9" fmla="*/ 90102 h 66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99070" h="660492">
                <a:moveTo>
                  <a:pt x="0" y="630876"/>
                </a:moveTo>
                <a:cubicBezTo>
                  <a:pt x="164690" y="646444"/>
                  <a:pt x="329380" y="662012"/>
                  <a:pt x="452283" y="660373"/>
                </a:cubicBezTo>
                <a:cubicBezTo>
                  <a:pt x="575186" y="658734"/>
                  <a:pt x="642374" y="650541"/>
                  <a:pt x="737419" y="621044"/>
                </a:cubicBezTo>
                <a:cubicBezTo>
                  <a:pt x="832464" y="591547"/>
                  <a:pt x="947173" y="532553"/>
                  <a:pt x="1022554" y="483392"/>
                </a:cubicBezTo>
                <a:cubicBezTo>
                  <a:pt x="1097935" y="434231"/>
                  <a:pt x="1137264" y="383431"/>
                  <a:pt x="1189703" y="326076"/>
                </a:cubicBezTo>
                <a:cubicBezTo>
                  <a:pt x="1242142" y="268721"/>
                  <a:pt x="1265084" y="186786"/>
                  <a:pt x="1337187" y="139263"/>
                </a:cubicBezTo>
                <a:cubicBezTo>
                  <a:pt x="1409290" y="91740"/>
                  <a:pt x="1519083" y="63882"/>
                  <a:pt x="1622322" y="40940"/>
                </a:cubicBezTo>
                <a:cubicBezTo>
                  <a:pt x="1725561" y="17998"/>
                  <a:pt x="1827161" y="-6583"/>
                  <a:pt x="1956619" y="1611"/>
                </a:cubicBezTo>
                <a:cubicBezTo>
                  <a:pt x="2086077" y="9805"/>
                  <a:pt x="2399070" y="90102"/>
                  <a:pt x="2399070" y="90102"/>
                </a:cubicBezTo>
                <a:lnTo>
                  <a:pt x="2399070" y="90102"/>
                </a:lnTo>
              </a:path>
            </a:pathLst>
          </a:custGeom>
          <a:noFill/>
          <a:ln w="38100"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pic>
        <p:nvPicPr>
          <p:cNvPr id="7170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3633" y="3729160"/>
            <a:ext cx="1690331" cy="1690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ÐÐ°ÑÑÐ¸Ð½ÐºÐ¸ Ð¿Ð¾ Ð·Ð°Ð¿ÑÐ¾ÑÑ Ð¼ÑÐ·ÐµÐ¹ Ð¸ÐºÐ¾Ð½ÐºÐ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63" y="1237785"/>
            <a:ext cx="1792067" cy="1792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93794" y="592697"/>
            <a:ext cx="40863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Определение маршрута</a:t>
            </a:r>
            <a:endParaRPr lang="ru-RU" sz="2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20722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839" y="1207721"/>
            <a:ext cx="6144322" cy="4075733"/>
          </a:xfrm>
          <a:prstGeom prst="rect">
            <a:avLst/>
          </a:prstGeom>
          <a:effectLst>
            <a:softEdge rad="101600"/>
          </a:effectLst>
        </p:spPr>
      </p:pic>
      <p:sp>
        <p:nvSpPr>
          <p:cNvPr id="5" name="TextBox 4"/>
          <p:cNvSpPr txBox="1"/>
          <p:nvPr/>
        </p:nvSpPr>
        <p:spPr>
          <a:xfrm>
            <a:off x="393794" y="592697"/>
            <a:ext cx="33618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Выбор подрядчика</a:t>
            </a:r>
            <a:endParaRPr lang="ru-RU" sz="2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2499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3794" y="1297708"/>
            <a:ext cx="648011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 что обратить внимание при выборе? </a:t>
            </a:r>
          </a:p>
          <a:p>
            <a:pPr marL="214308" indent="-214308">
              <a:buFont typeface="Arial" panose="020B0604020202020204" pitchFamily="34" charset="0"/>
              <a:buChar char="•"/>
            </a:pPr>
            <a:endParaRPr lang="ru-RU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14308" indent="-214308">
              <a:buFont typeface="Arial" panose="020B0604020202020204" pitchFamily="34" charset="0"/>
              <a:buChar char="•"/>
            </a:pP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Официальный перевозчик имеет официальную государственную лицензию на право перевозок.</a:t>
            </a:r>
          </a:p>
          <a:p>
            <a:pPr marL="214308" indent="-214308">
              <a:buFont typeface="Arial" panose="020B0604020202020204" pitchFamily="34" charset="0"/>
              <a:buChar char="•"/>
            </a:pPr>
            <a:endParaRPr lang="ru-RU" sz="16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Его автобусы должны быть:</a:t>
            </a:r>
          </a:p>
          <a:p>
            <a:endParaRPr lang="ru-RU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14308" indent="-214308">
              <a:buFont typeface="Arial" panose="020B0604020202020204" pitchFamily="34" charset="0"/>
              <a:buChar char="•"/>
            </a:pP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 общим числом пассажиров более 22 оборудованы двумя дверями;</a:t>
            </a:r>
          </a:p>
          <a:p>
            <a:pPr marL="214308" indent="-214308">
              <a:buFont typeface="Arial" panose="020B0604020202020204" pitchFamily="34" charset="0"/>
              <a:buChar char="•"/>
            </a:pP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не старше 10 лет;</a:t>
            </a:r>
          </a:p>
          <a:p>
            <a:pPr marL="214308" indent="-214308">
              <a:buFont typeface="Arial" panose="020B0604020202020204" pitchFamily="34" charset="0"/>
              <a:buChar char="•"/>
            </a:pP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оборудованы устройством ограничения максимальной скорости;</a:t>
            </a:r>
          </a:p>
          <a:p>
            <a:pPr marL="214308" indent="-214308">
              <a:buFont typeface="Arial" panose="020B0604020202020204" pitchFamily="34" charset="0"/>
              <a:buChar char="•"/>
            </a:pP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обозначены знаком «перевозка детей»;</a:t>
            </a:r>
          </a:p>
          <a:p>
            <a:pPr marL="214308" indent="-214308">
              <a:buFont typeface="Arial" panose="020B0604020202020204" pitchFamily="34" charset="0"/>
              <a:buChar char="•"/>
            </a:pP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прошедший технический контроль не более 10000 км назад.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7847" y="1884556"/>
            <a:ext cx="2368246" cy="225438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3794" y="592697"/>
            <a:ext cx="33618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Выбор подрядчика</a:t>
            </a:r>
            <a:endParaRPr lang="ru-RU" sz="2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634992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662</TotalTime>
  <Words>1914</Words>
  <Application>Microsoft Office PowerPoint</Application>
  <PresentationFormat>Экран (4:3)</PresentationFormat>
  <Paragraphs>221</Paragraphs>
  <Slides>35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Maria Pertseva</dc:creator>
  <cp:lastModifiedBy>Учитель</cp:lastModifiedBy>
  <cp:revision>69</cp:revision>
  <dcterms:created xsi:type="dcterms:W3CDTF">2018-09-18T08:27:09Z</dcterms:created>
  <dcterms:modified xsi:type="dcterms:W3CDTF">2018-10-18T09:27:49Z</dcterms:modified>
</cp:coreProperties>
</file>